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11" Type="http://schemas.openxmlformats.org/officeDocument/2006/relationships/slide" Target="slides/slide5.xml"/><Relationship Id="rId22" Type="http://schemas.openxmlformats.org/officeDocument/2006/relationships/slide" Target="slides/slide16.xml"/><Relationship Id="rId10" Type="http://schemas.openxmlformats.org/officeDocument/2006/relationships/slide" Target="slides/slide4.xml"/><Relationship Id="rId21" Type="http://schemas.openxmlformats.org/officeDocument/2006/relationships/slide" Target="slides/slide15.xml"/><Relationship Id="rId13" Type="http://schemas.openxmlformats.org/officeDocument/2006/relationships/slide" Target="slides/slide7.xml"/><Relationship Id="rId24" Type="http://schemas.openxmlformats.org/officeDocument/2006/relationships/slide" Target="slides/slide18.xml"/><Relationship Id="rId12" Type="http://schemas.openxmlformats.org/officeDocument/2006/relationships/slide" Target="slides/slide6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5" name="Google Shape;165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0586a1e63d_0_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0586a1e63d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g20586a1e63d_0_3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0586a1e63d_0_4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20586a1e63d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g20586a1e63d_0_4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fd46a98537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fd46a9853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gfd46a98537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0def5a7474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10def5a747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g10def5a7474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113b7abb52_7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113b7abb52_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g1113b7abb52_7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ea352e093f_0_2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gea352e093f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4" name="Google Shape;294;gea352e093f_0_2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0ba9b6e840_0_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10ba9b6e840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g10ba9b6e840_0_2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0cacf011e9_0_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10cacf011e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g10cacf011e9_0_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8" name="Google Shape;31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9" name="Google Shape;319;p1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e900a50d7c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1" name="Google Shape;171;ge900a50d7c_0_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0586a1e63d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0586a1e63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g20586a1e63d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0cafe2ec65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0cafe2ec6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g10cafe2ec65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0def5a6dcf_0_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0def5a6dcf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g10def5a6dcf_0_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fd5593e0e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1" name="Google Shape;201;gfd5593e0e9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f03d38b8e5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g1f03d38b8e5_2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0586a1e63d_0_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0586a1e63d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g20586a1e63d_0_2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0586a1e63d_0_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0586a1e63d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g20586a1e63d_0_3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mplatealumni copy.jpg" id="17" name="Google Shape;17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706581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Calibri"/>
              <a:buNone/>
              <a:defRPr b="1">
                <a:solidFill>
                  <a:srgbClr val="FFC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0" name="Google Shape;20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/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" type="body"/>
          </p:nvPr>
        </p:nvSpPr>
        <p:spPr>
          <a:xfrm rot="5400000">
            <a:off x="2651919" y="-61118"/>
            <a:ext cx="3992563" cy="83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mplatealumni copy.jpg" id="94" name="Google Shape;94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7065818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Calibri"/>
              <a:buNone/>
              <a:defRPr b="1">
                <a:solidFill>
                  <a:srgbClr val="FFC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4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7" name="Google Shape;97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/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5"/>
          <p:cNvSpPr txBox="1"/>
          <p:nvPr>
            <p:ph idx="1" type="body"/>
          </p:nvPr>
        </p:nvSpPr>
        <p:spPr>
          <a:xfrm>
            <a:off x="457200" y="2133600"/>
            <a:ext cx="8382000" cy="3992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6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9" name="Google Shape;109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/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7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15" name="Google Shape;115;p17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16" name="Google Shape;116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/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18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2" name="Google Shape;122;p18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23" name="Google Shape;123;p18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4" name="Google Shape;124;p18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25" name="Google Shape;125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 txBox="1"/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21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40" name="Google Shape;140;p21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41" name="Google Shape;141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/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" type="body"/>
          </p:nvPr>
        </p:nvSpPr>
        <p:spPr>
          <a:xfrm>
            <a:off x="457200" y="2133600"/>
            <a:ext cx="8382000" cy="3992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22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7" name="Google Shape;147;p22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48" name="Google Shape;148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 txBox="1"/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23"/>
          <p:cNvSpPr txBox="1"/>
          <p:nvPr>
            <p:ph idx="1" type="body"/>
          </p:nvPr>
        </p:nvSpPr>
        <p:spPr>
          <a:xfrm rot="5400000">
            <a:off x="2651919" y="-61118"/>
            <a:ext cx="3992563" cy="83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4" name="Google Shape;154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4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24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0" name="Google Shape;160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2" name="Google Shape;32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/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9" name="Google Shape;39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/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6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6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6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8" name="Google Shape;48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/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3" name="Google Shape;63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4" name="Google Shape;64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71" name="Google Shape;71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mplatealumni copy.jpg" id="10" name="Google Shape;10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706581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/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4400"/>
              <a:buFont typeface="Calibri"/>
              <a:buNone/>
              <a:defRPr b="1" i="0" sz="44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" type="body"/>
          </p:nvPr>
        </p:nvSpPr>
        <p:spPr>
          <a:xfrm>
            <a:off x="457200" y="2133600"/>
            <a:ext cx="8382000" cy="3992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transition>
    <p:push dir="r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mplatealumni copy.jpg" id="87" name="Google Shape;87;p1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7065818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3"/>
          <p:cNvSpPr txBox="1"/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4400"/>
              <a:buFont typeface="Calibri"/>
              <a:buNone/>
              <a:defRPr b="1" i="0" sz="44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9" name="Google Shape;89;p13"/>
          <p:cNvSpPr txBox="1"/>
          <p:nvPr>
            <p:ph idx="1" type="body"/>
          </p:nvPr>
        </p:nvSpPr>
        <p:spPr>
          <a:xfrm>
            <a:off x="457200" y="2133600"/>
            <a:ext cx="8382000" cy="3992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transition>
    <p:push dir="r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20" Type="http://schemas.openxmlformats.org/officeDocument/2006/relationships/image" Target="../media/image21.jpg"/><Relationship Id="rId11" Type="http://schemas.openxmlformats.org/officeDocument/2006/relationships/image" Target="../media/image8.jpg"/><Relationship Id="rId10" Type="http://schemas.openxmlformats.org/officeDocument/2006/relationships/image" Target="../media/image7.jpg"/><Relationship Id="rId21" Type="http://schemas.openxmlformats.org/officeDocument/2006/relationships/image" Target="../media/image14.jpg"/><Relationship Id="rId13" Type="http://schemas.openxmlformats.org/officeDocument/2006/relationships/image" Target="../media/image12.jpg"/><Relationship Id="rId1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Relationship Id="rId4" Type="http://schemas.openxmlformats.org/officeDocument/2006/relationships/image" Target="../media/image20.png"/><Relationship Id="rId9" Type="http://schemas.openxmlformats.org/officeDocument/2006/relationships/image" Target="../media/image11.jpg"/><Relationship Id="rId15" Type="http://schemas.openxmlformats.org/officeDocument/2006/relationships/image" Target="../media/image15.jpg"/><Relationship Id="rId14" Type="http://schemas.openxmlformats.org/officeDocument/2006/relationships/image" Target="../media/image16.jpg"/><Relationship Id="rId17" Type="http://schemas.openxmlformats.org/officeDocument/2006/relationships/image" Target="../media/image19.png"/><Relationship Id="rId16" Type="http://schemas.openxmlformats.org/officeDocument/2006/relationships/image" Target="../media/image23.jpg"/><Relationship Id="rId5" Type="http://schemas.openxmlformats.org/officeDocument/2006/relationships/image" Target="../media/image18.png"/><Relationship Id="rId19" Type="http://schemas.openxmlformats.org/officeDocument/2006/relationships/image" Target="../media/image22.jpg"/><Relationship Id="rId6" Type="http://schemas.openxmlformats.org/officeDocument/2006/relationships/image" Target="../media/image5.png"/><Relationship Id="rId18" Type="http://schemas.openxmlformats.org/officeDocument/2006/relationships/image" Target="../media/image4.jpg"/><Relationship Id="rId7" Type="http://schemas.openxmlformats.org/officeDocument/2006/relationships/image" Target="../media/image10.jpg"/><Relationship Id="rId8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5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800"/>
              <a:buFont typeface="Calibri"/>
              <a:buNone/>
            </a:pPr>
            <a:r>
              <a:rPr lang="en-US" sz="4800"/>
              <a:t>Lake Travis FFA Alumni</a:t>
            </a:r>
            <a:endParaRPr/>
          </a:p>
        </p:txBody>
      </p:sp>
      <p:sp>
        <p:nvSpPr>
          <p:cNvPr id="168" name="Google Shape;168;p25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b="1" lang="en-US"/>
              <a:t>February</a:t>
            </a:r>
            <a:r>
              <a:rPr b="1" lang="en-US"/>
              <a:t> 7, 2023</a:t>
            </a:r>
            <a:endParaRPr b="1"/>
          </a:p>
        </p:txBody>
      </p:sp>
    </p:spTree>
  </p:cSld>
  <p:clrMapOvr>
    <a:masterClrMapping/>
  </p:clrMapOvr>
  <p:transition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4"/>
          <p:cNvSpPr txBox="1"/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2022 - 2023 LT FFA Sponsors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808"/>
              <a:buFont typeface="Arial"/>
              <a:buNone/>
            </a:pPr>
            <a:r>
              <a:rPr lang="en-US" sz="3955"/>
              <a:t>Thank you!!</a:t>
            </a:r>
            <a:endParaRPr sz="3955"/>
          </a:p>
        </p:txBody>
      </p:sp>
      <p:sp>
        <p:nvSpPr>
          <p:cNvPr id="254" name="Google Shape;254;p34"/>
          <p:cNvSpPr txBox="1"/>
          <p:nvPr>
            <p:ph idx="1" type="body"/>
          </p:nvPr>
        </p:nvSpPr>
        <p:spPr>
          <a:xfrm>
            <a:off x="4572000" y="2223925"/>
            <a:ext cx="4438200" cy="453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Reata Insurance Group</a:t>
            </a:r>
            <a:endParaRPr sz="2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Rudy’s Country Store &amp; BBQ</a:t>
            </a:r>
            <a:endParaRPr sz="2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Starfish Home Staging &amp; Redesign</a:t>
            </a:r>
            <a:endParaRPr sz="2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The Vance Family</a:t>
            </a:r>
            <a:endParaRPr sz="2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The Wise Family</a:t>
            </a:r>
            <a:endParaRPr sz="2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Turtle Trucking</a:t>
            </a:r>
            <a:endParaRPr sz="2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Watkins Insurance Group</a:t>
            </a:r>
            <a:endParaRPr sz="2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Wildlife Management Services</a:t>
            </a:r>
            <a:endParaRPr sz="2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Zilker Media</a:t>
            </a:r>
            <a:endParaRPr sz="3000"/>
          </a:p>
        </p:txBody>
      </p:sp>
      <p:sp>
        <p:nvSpPr>
          <p:cNvPr id="255" name="Google Shape;255;p34"/>
          <p:cNvSpPr txBox="1"/>
          <p:nvPr/>
        </p:nvSpPr>
        <p:spPr>
          <a:xfrm>
            <a:off x="3164300" y="1275300"/>
            <a:ext cx="321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34"/>
          <p:cNvSpPr txBox="1"/>
          <p:nvPr/>
        </p:nvSpPr>
        <p:spPr>
          <a:xfrm>
            <a:off x="5839200" y="149282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4"/>
          <p:cNvSpPr txBox="1"/>
          <p:nvPr/>
        </p:nvSpPr>
        <p:spPr>
          <a:xfrm>
            <a:off x="165500" y="2151525"/>
            <a:ext cx="4313400" cy="39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A+ Federal Credit Union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Bella Vida Logistics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Heaven’s Best Carpet Cleaning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Incavo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It’s All Good BBQ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Jason Podzemny, Realtor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McCoy’s Building Supply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Nitro Swimming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Raising Cane’s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34"/>
          <p:cNvSpPr txBox="1"/>
          <p:nvPr/>
        </p:nvSpPr>
        <p:spPr>
          <a:xfrm>
            <a:off x="3067700" y="1428313"/>
            <a:ext cx="3403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600" u="sng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Silver Level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5"/>
          <p:cNvSpPr txBox="1"/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2022 - 2023 LT FFA Sponsors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808"/>
              <a:buFont typeface="Arial"/>
              <a:buNone/>
            </a:pPr>
            <a:r>
              <a:rPr lang="en-US" sz="3955"/>
              <a:t>Thank you!!</a:t>
            </a:r>
            <a:endParaRPr sz="3955"/>
          </a:p>
        </p:txBody>
      </p:sp>
      <p:sp>
        <p:nvSpPr>
          <p:cNvPr id="265" name="Google Shape;265;p35"/>
          <p:cNvSpPr txBox="1"/>
          <p:nvPr>
            <p:ph idx="1" type="body"/>
          </p:nvPr>
        </p:nvSpPr>
        <p:spPr>
          <a:xfrm>
            <a:off x="217475" y="1492825"/>
            <a:ext cx="8844300" cy="5473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3594"/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 sz="3921" u="sng">
                <a:solidFill>
                  <a:srgbClr val="FFC000"/>
                </a:solidFill>
              </a:rPr>
              <a:t>Bronze Level</a:t>
            </a:r>
            <a:endParaRPr b="1" sz="3921" u="sng">
              <a:solidFill>
                <a:srgbClr val="FFC000"/>
              </a:solidFill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434"/>
              <a:t>Ben Archer - State Farm</a:t>
            </a:r>
            <a:endParaRPr sz="3434"/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434"/>
              <a:t>Chick-fil-A - Lake Travis</a:t>
            </a:r>
            <a:endParaRPr sz="3434"/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434"/>
              <a:t>China Steakhouse</a:t>
            </a:r>
            <a:endParaRPr sz="3434"/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434"/>
              <a:t>Evans Livestock</a:t>
            </a:r>
            <a:endParaRPr sz="3434"/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434"/>
              <a:t>Flipnastics</a:t>
            </a:r>
            <a:endParaRPr sz="3434"/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434"/>
              <a:t>Kendra Scott</a:t>
            </a:r>
            <a:endParaRPr sz="3434"/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434"/>
              <a:t>La Cabana Grill</a:t>
            </a:r>
            <a:endParaRPr sz="3434"/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434"/>
              <a:t>Lakeway Vision Associates</a:t>
            </a:r>
            <a:endParaRPr sz="3434"/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434"/>
              <a:t>Malco Electric</a:t>
            </a:r>
            <a:endParaRPr sz="3434"/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434"/>
              <a:t>The Allmand Family</a:t>
            </a:r>
            <a:endParaRPr sz="3434"/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434"/>
              <a:t>VIK Complete Care</a:t>
            </a:r>
            <a:endParaRPr sz="3434"/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3434"/>
          </a:p>
        </p:txBody>
      </p:sp>
      <p:sp>
        <p:nvSpPr>
          <p:cNvPr id="266" name="Google Shape;266;p35"/>
          <p:cNvSpPr txBox="1"/>
          <p:nvPr/>
        </p:nvSpPr>
        <p:spPr>
          <a:xfrm>
            <a:off x="3164300" y="1275300"/>
            <a:ext cx="321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35"/>
          <p:cNvSpPr txBox="1"/>
          <p:nvPr/>
        </p:nvSpPr>
        <p:spPr>
          <a:xfrm>
            <a:off x="5839200" y="149282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6"/>
          <p:cNvSpPr txBox="1"/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Teacher Update</a:t>
            </a:r>
            <a:endParaRPr/>
          </a:p>
        </p:txBody>
      </p:sp>
      <p:sp>
        <p:nvSpPr>
          <p:cNvPr id="274" name="Google Shape;274;p36"/>
          <p:cNvSpPr txBox="1"/>
          <p:nvPr/>
        </p:nvSpPr>
        <p:spPr>
          <a:xfrm>
            <a:off x="6670525" y="1491200"/>
            <a:ext cx="2549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1" lang="en-US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P. White</a:t>
            </a:r>
            <a:r>
              <a:rPr i="1" lang="en-US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r>
              <a:rPr b="0" i="1" lang="en-US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i="1" lang="en-US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White</a:t>
            </a:r>
            <a:endParaRPr b="0" i="1" sz="2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36"/>
          <p:cNvSpPr txBox="1"/>
          <p:nvPr/>
        </p:nvSpPr>
        <p:spPr>
          <a:xfrm>
            <a:off x="1211850" y="2350275"/>
            <a:ext cx="7371300" cy="52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libri"/>
              <a:buChar char="●"/>
            </a:pPr>
            <a:r>
              <a:rPr lang="en-US" sz="3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LDEs Dairy Cattle, Livestock, Poultry, and more</a:t>
            </a:r>
            <a:endParaRPr sz="3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libri"/>
              <a:buChar char="●"/>
            </a:pPr>
            <a:r>
              <a:rPr lang="en-US" sz="3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SDEs - Public Speaking Contest</a:t>
            </a:r>
            <a:endParaRPr sz="3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Encourage your kiddo to get </a:t>
            </a:r>
            <a:r>
              <a:rPr lang="en-US" sz="3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involved</a:t>
            </a:r>
            <a:r>
              <a:rPr lang="en-US" sz="3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sz="3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36"/>
          <p:cNvSpPr txBox="1"/>
          <p:nvPr/>
        </p:nvSpPr>
        <p:spPr>
          <a:xfrm>
            <a:off x="1499875" y="2674125"/>
            <a:ext cx="12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7"/>
          <p:cNvSpPr txBox="1"/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Teacher Update</a:t>
            </a:r>
            <a:endParaRPr/>
          </a:p>
        </p:txBody>
      </p:sp>
      <p:sp>
        <p:nvSpPr>
          <p:cNvPr id="283" name="Google Shape;283;p37"/>
          <p:cNvSpPr txBox="1"/>
          <p:nvPr>
            <p:ph idx="1" type="body"/>
          </p:nvPr>
        </p:nvSpPr>
        <p:spPr>
          <a:xfrm>
            <a:off x="609600" y="2103750"/>
            <a:ext cx="8382000" cy="3992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22275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50"/>
              <a:buFont typeface="Calibri"/>
              <a:buChar char="●"/>
            </a:pPr>
            <a:r>
              <a:rPr lang="en-US" sz="3050"/>
              <a:t>San Antonio Stock Show Details</a:t>
            </a:r>
            <a:endParaRPr sz="3050"/>
          </a:p>
          <a:p>
            <a:pPr indent="-422275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50"/>
              <a:buFont typeface="Calibri"/>
              <a:buChar char="○"/>
            </a:pPr>
            <a:r>
              <a:rPr lang="en-US" sz="3050"/>
              <a:t>Lambs ~ Load up/out 4 AM on 2/13</a:t>
            </a:r>
            <a:endParaRPr sz="3050"/>
          </a:p>
          <a:p>
            <a:pPr indent="-422275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50"/>
              <a:buFont typeface="Calibri"/>
              <a:buChar char="○"/>
            </a:pPr>
            <a:r>
              <a:rPr lang="en-US" sz="3050"/>
              <a:t>Goats ~ Load up/out 4 AM on 2/13</a:t>
            </a:r>
            <a:endParaRPr sz="3050"/>
          </a:p>
          <a:p>
            <a:pPr indent="-422275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50"/>
              <a:buChar char="○"/>
            </a:pPr>
            <a:r>
              <a:rPr lang="en-US" sz="3050"/>
              <a:t>ALL SHOW on 2/14 </a:t>
            </a:r>
            <a:r>
              <a:rPr lang="en-US" sz="2050"/>
              <a:t>(Medium Wool on 2/15)</a:t>
            </a:r>
            <a:endParaRPr sz="2050"/>
          </a:p>
          <a:p>
            <a:pPr indent="-346075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50"/>
              <a:buChar char="○"/>
            </a:pPr>
            <a:r>
              <a:rPr lang="en-US" sz="1850"/>
              <a:t>Mr. K White DID NOT book rooms.</a:t>
            </a:r>
            <a:r>
              <a:rPr lang="en-US" sz="1750"/>
              <a:t>He is staying at the Staybridge Suites Airport</a:t>
            </a:r>
            <a:endParaRPr sz="550"/>
          </a:p>
          <a:p>
            <a:pPr indent="-422275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50"/>
              <a:buFont typeface="Calibri"/>
              <a:buChar char="○"/>
            </a:pPr>
            <a:r>
              <a:rPr lang="en-US" sz="3050"/>
              <a:t>Pigs Round 1 Berk, Hamp, Spot, Duroc</a:t>
            </a:r>
            <a:endParaRPr sz="3050"/>
          </a:p>
          <a:p>
            <a:pPr indent="457200" lvl="0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-US" sz="3050"/>
              <a:t>Load at 5pm Thursday 2/16 (tentative)</a:t>
            </a:r>
            <a:endParaRPr sz="3050"/>
          </a:p>
          <a:p>
            <a:pPr indent="-422275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50"/>
              <a:buFont typeface="Calibri"/>
              <a:buChar char="○"/>
            </a:pPr>
            <a:r>
              <a:rPr lang="en-US" sz="3050"/>
              <a:t>Pigs Round 2 Yorks, Crosses</a:t>
            </a:r>
            <a:endParaRPr sz="3050"/>
          </a:p>
          <a:p>
            <a:pPr indent="457200" lvl="0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-US" sz="3050"/>
              <a:t>Load at 5pm Sunday 2/19(tentative)</a:t>
            </a:r>
            <a:endParaRPr sz="3050"/>
          </a:p>
          <a:p>
            <a:pPr indent="-422275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50"/>
              <a:buFont typeface="Calibri"/>
              <a:buChar char="●"/>
            </a:pPr>
            <a:r>
              <a:rPr lang="en-US" sz="3050"/>
              <a:t>Transportation-parents are responsible for student transportation</a:t>
            </a:r>
            <a:endParaRPr sz="3050"/>
          </a:p>
          <a:p>
            <a:pPr indent="-422275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50"/>
              <a:buFont typeface="Calibri"/>
              <a:buChar char="●"/>
            </a:pPr>
            <a:r>
              <a:rPr lang="en-US" sz="3050"/>
              <a:t>Be sure to book your hotel room!</a:t>
            </a:r>
            <a:endParaRPr sz="3050"/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sz="3050"/>
          </a:p>
          <a:p>
            <a:pPr indent="0" lvl="0" marL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sz="284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8"/>
          <p:cNvSpPr txBox="1"/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What are the kids talking about…?</a:t>
            </a:r>
            <a:endParaRPr sz="3600"/>
          </a:p>
        </p:txBody>
      </p:sp>
      <p:sp>
        <p:nvSpPr>
          <p:cNvPr id="290" name="Google Shape;290;p38"/>
          <p:cNvSpPr txBox="1"/>
          <p:nvPr>
            <p:ph idx="1" type="body"/>
          </p:nvPr>
        </p:nvSpPr>
        <p:spPr>
          <a:xfrm>
            <a:off x="2108600" y="1404950"/>
            <a:ext cx="6860700" cy="5453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Times New Roman"/>
              <a:buAutoNum type="arabicPeriod"/>
            </a:pPr>
            <a:r>
              <a:rPr lang="en-US" sz="20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Major Shows</a:t>
            </a:r>
            <a:endParaRPr sz="20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Times New Roman"/>
              <a:buAutoNum type="arabicPeriod"/>
            </a:pPr>
            <a:r>
              <a:rPr lang="en-US" sz="20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TCYS Results</a:t>
            </a:r>
            <a:endParaRPr sz="20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Times New Roman"/>
              <a:buAutoNum type="arabicPeriod"/>
            </a:pPr>
            <a:r>
              <a:rPr lang="en-US" sz="20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Planned absences</a:t>
            </a:r>
            <a:endParaRPr sz="20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Times New Roman"/>
              <a:buAutoNum type="arabicPeriod"/>
            </a:pPr>
            <a:r>
              <a:rPr lang="en-US" sz="20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CDE’s ~ Career Development Events (</a:t>
            </a:r>
            <a:r>
              <a:rPr lang="en-US" sz="12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aka Judging Contest)</a:t>
            </a:r>
            <a:endParaRPr sz="20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Times New Roman"/>
              <a:buAutoNum type="arabicPeriod"/>
            </a:pPr>
            <a:r>
              <a:rPr lang="en-US" sz="20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SDE’s - Speaking Development Events   - </a:t>
            </a:r>
            <a:endParaRPr b="1" sz="20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Times New Roman"/>
              <a:buAutoNum type="arabicPeriod"/>
            </a:pPr>
            <a:r>
              <a:rPr lang="en-US" sz="20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FFA Talent Contest</a:t>
            </a:r>
            <a:endParaRPr sz="20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Times New Roman"/>
              <a:buAutoNum type="arabicPeriod"/>
            </a:pPr>
            <a:r>
              <a:rPr lang="en-US" sz="20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Record Books - </a:t>
            </a:r>
            <a:endParaRPr sz="20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Times New Roman"/>
              <a:buAutoNum type="arabicPeriod"/>
            </a:pPr>
            <a:r>
              <a:rPr lang="en-US" sz="20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2023-2024 FFA Officer Election Process</a:t>
            </a:r>
            <a:endParaRPr sz="20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Times New Roman"/>
              <a:buAutoNum type="arabicPeriod"/>
            </a:pPr>
            <a:r>
              <a:rPr lang="en-US" sz="20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PHOTOS FOR END OF YEAR SLIDESHOW</a:t>
            </a:r>
            <a:endParaRPr sz="20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Times New Roman"/>
              <a:buAutoNum type="arabicPeriod"/>
            </a:pPr>
            <a:r>
              <a:rPr lang="en-US" sz="20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Mandatory Barn Clean Up</a:t>
            </a:r>
            <a:endParaRPr sz="20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Times New Roman"/>
              <a:buAutoNum type="arabicPeriod"/>
            </a:pPr>
            <a:r>
              <a:rPr lang="en-US" sz="20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Removal of animals from barns</a:t>
            </a:r>
            <a:endParaRPr sz="20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Times New Roman"/>
              <a:buAutoNum type="arabicPeriod"/>
            </a:pPr>
            <a:r>
              <a:rPr lang="en-US" sz="20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Suggestions for future volunteerism and bonding events</a:t>
            </a:r>
            <a:endParaRPr sz="20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9"/>
          <p:cNvSpPr txBox="1"/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Upcoming Dates &amp; Deadlines</a:t>
            </a:r>
            <a:endParaRPr/>
          </a:p>
        </p:txBody>
      </p:sp>
      <p:sp>
        <p:nvSpPr>
          <p:cNvPr id="297" name="Google Shape;297;p39"/>
          <p:cNvSpPr txBox="1"/>
          <p:nvPr>
            <p:ph idx="1" type="body"/>
          </p:nvPr>
        </p:nvSpPr>
        <p:spPr>
          <a:xfrm>
            <a:off x="335975" y="2384350"/>
            <a:ext cx="8503200" cy="44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300"/>
              <a:buChar char="•"/>
            </a:pPr>
            <a:r>
              <a:rPr lang="en-US" sz="2300">
                <a:solidFill>
                  <a:srgbClr val="FFC000"/>
                </a:solidFill>
              </a:rPr>
              <a:t>Two weeks after your last show = animals out of barn</a:t>
            </a:r>
            <a:endParaRPr sz="2300">
              <a:solidFill>
                <a:srgbClr val="FFC000"/>
              </a:solidFill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-US" sz="2300"/>
              <a:t>February  13-23  = San Antonio Stock Show</a:t>
            </a:r>
            <a:endParaRPr sz="2300"/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-US" sz="2300"/>
              <a:t>March 7 = next Alumni meeting (board nominations)</a:t>
            </a:r>
            <a:endParaRPr sz="2300"/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-US" sz="2300"/>
              <a:t>April 1 = Area XII CDEs</a:t>
            </a:r>
            <a:endParaRPr sz="2300"/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-US" sz="2300"/>
              <a:t>April 3 = Pet Shot Clinic</a:t>
            </a:r>
            <a:endParaRPr sz="2300"/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-US" sz="2300"/>
              <a:t>April 3 = P Terry’s Spirit Night</a:t>
            </a:r>
            <a:endParaRPr sz="2300"/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-US" sz="2300"/>
              <a:t>April 15 = Scholarship Applications Due</a:t>
            </a:r>
            <a:endParaRPr sz="2300"/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-US" sz="2300"/>
              <a:t>TBD = Barn Clean-up</a:t>
            </a:r>
            <a:endParaRPr sz="2300"/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-US" sz="2300"/>
              <a:t>May 5 = Banquet</a:t>
            </a:r>
            <a:endParaRPr sz="23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298" name="Google Shape;298;p39"/>
          <p:cNvSpPr txBox="1"/>
          <p:nvPr/>
        </p:nvSpPr>
        <p:spPr>
          <a:xfrm>
            <a:off x="6680000" y="1538050"/>
            <a:ext cx="2802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i="1"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39"/>
          <p:cNvSpPr txBox="1"/>
          <p:nvPr/>
        </p:nvSpPr>
        <p:spPr>
          <a:xfrm>
            <a:off x="6670525" y="1491200"/>
            <a:ext cx="2549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1" lang="en-US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P. White</a:t>
            </a:r>
            <a:r>
              <a:rPr i="1" lang="en-US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r>
              <a:rPr b="0" i="1" lang="en-US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i="1" lang="en-US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White</a:t>
            </a:r>
            <a:endParaRPr b="0" i="1" sz="2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0"/>
          <p:cNvSpPr txBox="1"/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New Business</a:t>
            </a:r>
            <a:endParaRPr/>
          </a:p>
        </p:txBody>
      </p:sp>
      <p:sp>
        <p:nvSpPr>
          <p:cNvPr id="306" name="Google Shape;306;p40"/>
          <p:cNvSpPr txBox="1"/>
          <p:nvPr/>
        </p:nvSpPr>
        <p:spPr>
          <a:xfrm>
            <a:off x="6739675" y="1371600"/>
            <a:ext cx="2549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i="1" lang="en-US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Kathleen Fisher</a:t>
            </a:r>
            <a:endParaRPr b="0" i="1" sz="2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40"/>
          <p:cNvSpPr txBox="1"/>
          <p:nvPr/>
        </p:nvSpPr>
        <p:spPr>
          <a:xfrm>
            <a:off x="526500" y="2247200"/>
            <a:ext cx="8395800" cy="45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Buyer Events/Sponsors Critical to Success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Cav Classic 2023:  October 28, 2023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Char char="○"/>
            </a:pPr>
            <a:r>
              <a:rPr lang="en-U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current board recommends it for next year fundraiser</a:t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Char char="○"/>
            </a:pPr>
            <a:r>
              <a:rPr lang="en-U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needs a chair/committee members</a:t>
            </a:r>
            <a:endParaRPr sz="3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Fundraising - Kendra Gives Back – should we do a spring??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2023-2024 Board Elections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Char char="○"/>
            </a:pPr>
            <a:r>
              <a:rPr lang="en-U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Written nominations collected in March </a:t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Char char="○"/>
            </a:pPr>
            <a:r>
              <a:rPr lang="en-U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Vote in April (written ballot or survey monkey)</a:t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Char char="○"/>
            </a:pPr>
            <a:r>
              <a:rPr lang="en-U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Fundraising Chair/Cav Classic Chair needed at this time</a:t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1"/>
          <p:cNvSpPr txBox="1"/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i="1" lang="en-US"/>
              <a:t>Goat Any Questions?</a:t>
            </a:r>
            <a:endParaRPr i="1"/>
          </a:p>
        </p:txBody>
      </p:sp>
      <p:pic>
        <p:nvPicPr>
          <p:cNvPr id="314" name="Google Shape;31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8750" y="1707625"/>
            <a:ext cx="3657575" cy="488305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1"/>
          <p:cNvSpPr txBox="1"/>
          <p:nvPr/>
        </p:nvSpPr>
        <p:spPr>
          <a:xfrm>
            <a:off x="6423200" y="1678775"/>
            <a:ext cx="241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2"/>
          <p:cNvSpPr txBox="1"/>
          <p:nvPr/>
        </p:nvSpPr>
        <p:spPr>
          <a:xfrm>
            <a:off x="457200" y="2286000"/>
            <a:ext cx="8382000" cy="48024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i="1" lang="en-US" sz="5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Meeting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i="1" lang="en-US" sz="5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Adjourned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t/>
            </a:r>
            <a:endParaRPr b="1" i="1" sz="5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i="1" lang="en-US" sz="5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Thank you for attending!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t/>
            </a:r>
            <a:endParaRPr b="1" i="1" sz="5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42"/>
          <p:cNvSpPr txBox="1"/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4400"/>
              <a:buFont typeface="Calibri"/>
              <a:buNone/>
            </a:pPr>
            <a:r>
              <a:rPr lang="en-US"/>
              <a:t>Next Meeting March 7 (6pm)</a:t>
            </a:r>
            <a:endParaRPr/>
          </a:p>
        </p:txBody>
      </p:sp>
    </p:spTree>
  </p:cSld>
  <p:clrMapOvr>
    <a:masterClrMapping/>
  </p:clrMapOvr>
  <p:transition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6"/>
          <p:cNvSpPr txBox="1"/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4400"/>
              <a:buFont typeface="Calibri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174" name="Google Shape;174;p26"/>
          <p:cNvSpPr txBox="1"/>
          <p:nvPr>
            <p:ph idx="1" type="body"/>
          </p:nvPr>
        </p:nvSpPr>
        <p:spPr>
          <a:xfrm>
            <a:off x="554400" y="2200075"/>
            <a:ext cx="8229600" cy="47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31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35"/>
              <a:buChar char="•"/>
            </a:pPr>
            <a:r>
              <a:rPr b="1" lang="en-US" sz="3535"/>
              <a:t>Welcome</a:t>
            </a:r>
            <a:endParaRPr b="1" sz="3535"/>
          </a:p>
          <a:p>
            <a:pPr indent="-4531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35"/>
              <a:buChar char="•"/>
            </a:pPr>
            <a:r>
              <a:rPr b="1" lang="en-US" sz="3535"/>
              <a:t>Review/Approval of January Minutes</a:t>
            </a:r>
            <a:endParaRPr b="1" sz="3535"/>
          </a:p>
          <a:p>
            <a:pPr indent="-4531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35"/>
              <a:buChar char="•"/>
            </a:pPr>
            <a:r>
              <a:rPr b="1" lang="en-US" sz="3535"/>
              <a:t>Special Thanks</a:t>
            </a:r>
            <a:endParaRPr b="1" sz="3535"/>
          </a:p>
          <a:p>
            <a:pPr indent="-4531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35"/>
              <a:buChar char="•"/>
            </a:pPr>
            <a:r>
              <a:rPr b="1" lang="en-US" sz="3535"/>
              <a:t>TCYS Update</a:t>
            </a:r>
            <a:endParaRPr b="1" sz="3535"/>
          </a:p>
          <a:p>
            <a:pPr indent="-4531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35"/>
              <a:buChar char="•"/>
            </a:pPr>
            <a:r>
              <a:rPr b="1" lang="en-US" sz="3535"/>
              <a:t>Treasurer Report</a:t>
            </a:r>
            <a:endParaRPr b="1" sz="3535"/>
          </a:p>
          <a:p>
            <a:pPr indent="-4531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35"/>
              <a:buChar char="•"/>
            </a:pPr>
            <a:r>
              <a:rPr b="1" lang="en-US" sz="3535"/>
              <a:t>Teacher Update</a:t>
            </a:r>
            <a:endParaRPr b="1" sz="3535"/>
          </a:p>
          <a:p>
            <a:pPr indent="-45309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35"/>
              <a:buChar char="•"/>
            </a:pPr>
            <a:r>
              <a:rPr b="1" lang="en-US" sz="3535"/>
              <a:t>Upcoming Dates and Deadlines</a:t>
            </a:r>
            <a:endParaRPr b="1" sz="3535"/>
          </a:p>
          <a:p>
            <a:pPr indent="-4531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35"/>
              <a:buChar char="•"/>
            </a:pPr>
            <a:r>
              <a:rPr b="1" lang="en-US" sz="3535"/>
              <a:t>New Business</a:t>
            </a:r>
            <a:endParaRPr b="1" sz="3535"/>
          </a:p>
          <a:p>
            <a:pPr indent="-4531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35"/>
              <a:buChar char="•"/>
            </a:pPr>
            <a:r>
              <a:rPr b="1" lang="en-US" sz="3535"/>
              <a:t>Questions &amp; Adjourn</a:t>
            </a:r>
            <a:endParaRPr b="1" sz="3535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80"/>
              <a:buNone/>
            </a:pPr>
            <a:r>
              <a:t/>
            </a:r>
            <a:endParaRPr b="1" sz="338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80"/>
              <a:buNone/>
            </a:pPr>
            <a:r>
              <a:t/>
            </a:r>
            <a:endParaRPr sz="3380"/>
          </a:p>
          <a:p>
            <a:pPr indent="-139700" lvl="0" marL="34290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80"/>
              <a:buNone/>
            </a:pPr>
            <a:r>
              <a:t/>
            </a:r>
            <a:endParaRPr sz="3380"/>
          </a:p>
        </p:txBody>
      </p:sp>
    </p:spTree>
  </p:cSld>
  <p:clrMapOvr>
    <a:masterClrMapping/>
  </p:clrMapOvr>
  <p:transition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7"/>
          <p:cNvSpPr txBox="1"/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Special Thanks</a:t>
            </a:r>
            <a:endParaRPr/>
          </a:p>
        </p:txBody>
      </p:sp>
      <p:sp>
        <p:nvSpPr>
          <p:cNvPr id="181" name="Google Shape;181;p27"/>
          <p:cNvSpPr txBox="1"/>
          <p:nvPr>
            <p:ph idx="1" type="body"/>
          </p:nvPr>
        </p:nvSpPr>
        <p:spPr>
          <a:xfrm>
            <a:off x="457200" y="2133600"/>
            <a:ext cx="8382000" cy="3992700"/>
          </a:xfrm>
          <a:prstGeom prst="rect">
            <a:avLst/>
          </a:prstGeom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US">
                <a:solidFill>
                  <a:srgbClr val="FFC000"/>
                </a:solidFill>
              </a:rPr>
              <a:t>Eric and Lauren Vance</a:t>
            </a:r>
            <a:r>
              <a:rPr lang="en-US"/>
              <a:t> and Family for Cantina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>
                <a:solidFill>
                  <a:srgbClr val="FFC000"/>
                </a:solidFill>
              </a:rPr>
              <a:t>Cynthia Pittenger</a:t>
            </a:r>
            <a:r>
              <a:rPr lang="en-US"/>
              <a:t> for Herdsman decorating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>
                <a:solidFill>
                  <a:srgbClr val="FFC000"/>
                </a:solidFill>
              </a:rPr>
              <a:t>Shelley Judd</a:t>
            </a:r>
            <a:r>
              <a:rPr lang="en-US"/>
              <a:t> for coordinating RVs at TCYS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Everyone who helped with </a:t>
            </a:r>
            <a:r>
              <a:rPr lang="en-US">
                <a:solidFill>
                  <a:srgbClr val="FFC000"/>
                </a:solidFill>
              </a:rPr>
              <a:t>TCYS set-up and herdsman decorating</a:t>
            </a:r>
            <a:endParaRPr>
              <a:solidFill>
                <a:srgbClr val="FFC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>
                <a:solidFill>
                  <a:srgbClr val="FFC000"/>
                </a:solidFill>
              </a:rPr>
              <a:t>Volunteers </a:t>
            </a:r>
            <a:r>
              <a:rPr lang="en-US"/>
              <a:t>who helped with Cantina (Jason Podzemy), brought </a:t>
            </a:r>
            <a:r>
              <a:rPr lang="en-US">
                <a:solidFill>
                  <a:srgbClr val="FFC000"/>
                </a:solidFill>
              </a:rPr>
              <a:t>donations</a:t>
            </a:r>
            <a:endParaRPr>
              <a:solidFill>
                <a:srgbClr val="FFC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>
                <a:solidFill>
                  <a:srgbClr val="FFC000"/>
                </a:solidFill>
              </a:rPr>
              <a:t>Parents</a:t>
            </a:r>
            <a:r>
              <a:rPr lang="en-US"/>
              <a:t> who helped clean animals at the barn after TCYS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8"/>
          <p:cNvSpPr txBox="1"/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TCYS Success</a:t>
            </a:r>
            <a:endParaRPr/>
          </a:p>
        </p:txBody>
      </p:sp>
      <p:sp>
        <p:nvSpPr>
          <p:cNvPr id="188" name="Google Shape;188;p28"/>
          <p:cNvSpPr txBox="1"/>
          <p:nvPr>
            <p:ph idx="1" type="body"/>
          </p:nvPr>
        </p:nvSpPr>
        <p:spPr>
          <a:xfrm>
            <a:off x="381000" y="2106500"/>
            <a:ext cx="8382000" cy="4820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-402659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3535"/>
              <a:t>LT FFA Students participating TCYS this year:</a:t>
            </a:r>
            <a:endParaRPr sz="3535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35"/>
              <a:t> </a:t>
            </a:r>
            <a:r>
              <a:rPr lang="en-US" sz="3535">
                <a:solidFill>
                  <a:srgbClr val="FFC000"/>
                </a:solidFill>
              </a:rPr>
              <a:t>50 Youth Fair</a:t>
            </a:r>
            <a:r>
              <a:rPr lang="en-US" sz="3535"/>
              <a:t> </a:t>
            </a:r>
            <a:r>
              <a:rPr lang="en-US" sz="3535">
                <a:solidFill>
                  <a:srgbClr val="FFC000"/>
                </a:solidFill>
              </a:rPr>
              <a:t>Entries</a:t>
            </a:r>
            <a:r>
              <a:rPr lang="en-US" sz="3535"/>
              <a:t> (11 members + one little wrangler); </a:t>
            </a:r>
            <a:r>
              <a:rPr lang="en-US" sz="3535">
                <a:solidFill>
                  <a:srgbClr val="FFC000"/>
                </a:solidFill>
              </a:rPr>
              <a:t> 43 Livestock Entries </a:t>
            </a:r>
            <a:r>
              <a:rPr lang="en-US" sz="3535"/>
              <a:t>(32 members) </a:t>
            </a:r>
            <a:r>
              <a:rPr lang="en-US" sz="3148"/>
              <a:t>several with multiple entries. </a:t>
            </a:r>
            <a:endParaRPr sz="3148"/>
          </a:p>
          <a:p>
            <a:pPr indent="-402579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3535"/>
              <a:t>Amelia Eckels sang </a:t>
            </a:r>
            <a:r>
              <a:rPr lang="en-US" sz="3535">
                <a:solidFill>
                  <a:srgbClr val="FFC000"/>
                </a:solidFill>
              </a:rPr>
              <a:t>National Anthem</a:t>
            </a:r>
            <a:r>
              <a:rPr lang="en-US" sz="3535"/>
              <a:t> at Auction</a:t>
            </a:r>
            <a:endParaRPr sz="3535"/>
          </a:p>
          <a:p>
            <a:pPr indent="-402659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3535">
                <a:solidFill>
                  <a:srgbClr val="FFC000"/>
                </a:solidFill>
              </a:rPr>
              <a:t>Youth Fair Grand Champions</a:t>
            </a:r>
            <a:r>
              <a:rPr lang="en-US" sz="3535"/>
              <a:t> – Ace Frankenhauser, James Olden, Amy Salas</a:t>
            </a:r>
            <a:endParaRPr sz="3535"/>
          </a:p>
          <a:p>
            <a:pPr indent="-402659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3535">
                <a:solidFill>
                  <a:srgbClr val="FFC000"/>
                </a:solidFill>
              </a:rPr>
              <a:t>Livestock Highlights</a:t>
            </a:r>
            <a:r>
              <a:rPr lang="en-US" sz="3535"/>
              <a:t> – Myron Smith </a:t>
            </a:r>
            <a:r>
              <a:rPr lang="en-US" sz="3535">
                <a:solidFill>
                  <a:srgbClr val="FFC000"/>
                </a:solidFill>
              </a:rPr>
              <a:t>Grand Champ </a:t>
            </a:r>
            <a:r>
              <a:rPr lang="en-US" sz="3535"/>
              <a:t>Rabbits; Danny Crompton </a:t>
            </a:r>
            <a:r>
              <a:rPr lang="en-US" sz="3535">
                <a:solidFill>
                  <a:srgbClr val="FFC000"/>
                </a:solidFill>
              </a:rPr>
              <a:t>Reserve Champion </a:t>
            </a:r>
            <a:r>
              <a:rPr lang="en-US" sz="3535"/>
              <a:t>Rabbits; Maya DeLeon </a:t>
            </a:r>
            <a:r>
              <a:rPr lang="en-US" sz="3535">
                <a:solidFill>
                  <a:srgbClr val="FFC000"/>
                </a:solidFill>
              </a:rPr>
              <a:t>Reserve Champion</a:t>
            </a:r>
            <a:r>
              <a:rPr lang="en-US" sz="3535"/>
              <a:t> Southdown lambs; Jenna Dow 1st in class in lambs and goats; Ashley Stevens 1st in class goat; Tyler Pittenger 2nd in class goat; Bailey Sulak 2nd in class steer</a:t>
            </a:r>
            <a:endParaRPr sz="3535"/>
          </a:p>
          <a:p>
            <a:pPr indent="-402659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Char char="•"/>
            </a:pPr>
            <a:r>
              <a:rPr lang="en-US" sz="3535">
                <a:solidFill>
                  <a:srgbClr val="FFC000"/>
                </a:solidFill>
              </a:rPr>
              <a:t>More than ⅓ of project entries “made sale”</a:t>
            </a:r>
            <a:endParaRPr sz="3535">
              <a:solidFill>
                <a:srgbClr val="FFC000"/>
              </a:solidFill>
            </a:endParaRPr>
          </a:p>
        </p:txBody>
      </p:sp>
      <p:sp>
        <p:nvSpPr>
          <p:cNvPr id="189" name="Google Shape;189;p28"/>
          <p:cNvSpPr txBox="1"/>
          <p:nvPr/>
        </p:nvSpPr>
        <p:spPr>
          <a:xfrm>
            <a:off x="6423200" y="1450175"/>
            <a:ext cx="2415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Kathleen Fisher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9"/>
          <p:cNvSpPr txBox="1"/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TCYS Success</a:t>
            </a:r>
            <a:endParaRPr/>
          </a:p>
        </p:txBody>
      </p:sp>
      <p:sp>
        <p:nvSpPr>
          <p:cNvPr id="196" name="Google Shape;196;p29"/>
          <p:cNvSpPr txBox="1"/>
          <p:nvPr>
            <p:ph idx="1" type="body"/>
          </p:nvPr>
        </p:nvSpPr>
        <p:spPr>
          <a:xfrm>
            <a:off x="457200" y="1567550"/>
            <a:ext cx="8382000" cy="5053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76"/>
              <a:t>TCYS Auction Dollars </a:t>
            </a:r>
            <a:r>
              <a:rPr lang="en-US" sz="3535"/>
              <a:t> </a:t>
            </a:r>
            <a:endParaRPr sz="3535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35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35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35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35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35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38">
                <a:solidFill>
                  <a:srgbClr val="FFC000"/>
                </a:solidFill>
              </a:rPr>
              <a:t>$22,350</a:t>
            </a:r>
            <a:r>
              <a:rPr lang="en-US" sz="4438"/>
              <a:t> spent at auction</a:t>
            </a:r>
            <a:r>
              <a:rPr lang="en-US" sz="3535"/>
              <a:t> </a:t>
            </a:r>
            <a:endParaRPr sz="3535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($20,450 for LT and $1,900 for other chapters)</a:t>
            </a:r>
            <a:endParaRPr sz="2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82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15">
                <a:solidFill>
                  <a:srgbClr val="FFC000"/>
                </a:solidFill>
              </a:rPr>
              <a:t>$23,150</a:t>
            </a:r>
            <a:r>
              <a:rPr lang="en-US" sz="4415"/>
              <a:t> raised at auction</a:t>
            </a:r>
            <a:r>
              <a:rPr lang="en-US" sz="3535"/>
              <a:t> </a:t>
            </a:r>
            <a:endParaRPr sz="3535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1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35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764"/>
              <a:t>(Note: Board approved additional $850 in spend on-site)</a:t>
            </a:r>
            <a:endParaRPr i="1" sz="2764"/>
          </a:p>
        </p:txBody>
      </p:sp>
      <p:sp>
        <p:nvSpPr>
          <p:cNvPr id="197" name="Google Shape;197;p29"/>
          <p:cNvSpPr/>
          <p:nvPr/>
        </p:nvSpPr>
        <p:spPr>
          <a:xfrm>
            <a:off x="1246650" y="2251450"/>
            <a:ext cx="6650700" cy="1598100"/>
          </a:xfrm>
          <a:prstGeom prst="down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135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$43,600 collected for LT kids!!</a:t>
            </a:r>
            <a:endParaRPr sz="4135">
              <a:solidFill>
                <a:srgbClr val="F1C23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35">
                <a:latin typeface="Calibri"/>
                <a:ea typeface="Calibri"/>
                <a:cs typeface="Calibri"/>
                <a:sym typeface="Calibri"/>
              </a:rPr>
              <a:t>(22 kids / 25 projects)</a:t>
            </a:r>
            <a:endParaRPr sz="2235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29"/>
          <p:cNvSpPr txBox="1"/>
          <p:nvPr/>
        </p:nvSpPr>
        <p:spPr>
          <a:xfrm>
            <a:off x="6070475" y="1371600"/>
            <a:ext cx="2674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Jenn DeLeon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0"/>
          <p:cNvPicPr preferRelativeResize="0"/>
          <p:nvPr/>
        </p:nvPicPr>
        <p:blipFill rotWithShape="1">
          <a:blip r:embed="rId3">
            <a:alphaModFix/>
          </a:blip>
          <a:srcRect b="-6112" l="0" r="30405" t="0"/>
          <a:stretch/>
        </p:blipFill>
        <p:spPr>
          <a:xfrm>
            <a:off x="6837750" y="3616600"/>
            <a:ext cx="2081449" cy="224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86063" y="4718388"/>
            <a:ext cx="1757925" cy="234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0"/>
          <p:cNvPicPr preferRelativeResize="0"/>
          <p:nvPr/>
        </p:nvPicPr>
        <p:blipFill rotWithShape="1">
          <a:blip r:embed="rId5">
            <a:alphaModFix/>
          </a:blip>
          <a:srcRect b="26923" l="31280" r="30130" t="23502"/>
          <a:stretch/>
        </p:blipFill>
        <p:spPr>
          <a:xfrm>
            <a:off x="4219167" y="3654237"/>
            <a:ext cx="1439070" cy="251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0"/>
          <p:cNvSpPr txBox="1"/>
          <p:nvPr/>
        </p:nvSpPr>
        <p:spPr>
          <a:xfrm>
            <a:off x="6423200" y="1678775"/>
            <a:ext cx="241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7" name="Google Shape;20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90525" y="180975"/>
            <a:ext cx="2047875" cy="1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28725" y="1905601"/>
            <a:ext cx="2299500" cy="172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38397" y="553552"/>
            <a:ext cx="2799355" cy="2222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80987" y="354348"/>
            <a:ext cx="2700324" cy="1724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221550" y="1522738"/>
            <a:ext cx="2700324" cy="2700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49700" y="1795975"/>
            <a:ext cx="1885582" cy="251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0"/>
          <p:cNvPicPr preferRelativeResize="0"/>
          <p:nvPr/>
        </p:nvPicPr>
        <p:blipFill rotWithShape="1">
          <a:blip r:embed="rId12">
            <a:alphaModFix/>
          </a:blip>
          <a:srcRect b="0" l="9717" r="13400" t="0"/>
          <a:stretch/>
        </p:blipFill>
        <p:spPr>
          <a:xfrm>
            <a:off x="113000" y="3248050"/>
            <a:ext cx="2299500" cy="224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0"/>
          <p:cNvPicPr preferRelativeResize="0"/>
          <p:nvPr/>
        </p:nvPicPr>
        <p:blipFill rotWithShape="1">
          <a:blip r:embed="rId13">
            <a:alphaModFix/>
          </a:blip>
          <a:srcRect b="4918" l="0" r="31389" t="18943"/>
          <a:stretch/>
        </p:blipFill>
        <p:spPr>
          <a:xfrm rot="-5400000">
            <a:off x="6193388" y="5451425"/>
            <a:ext cx="1302524" cy="192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0"/>
          <p:cNvPicPr preferRelativeResize="0"/>
          <p:nvPr/>
        </p:nvPicPr>
        <p:blipFill rotWithShape="1">
          <a:blip r:embed="rId14">
            <a:alphaModFix/>
          </a:blip>
          <a:srcRect b="0" l="0" r="17273" t="8867"/>
          <a:stretch/>
        </p:blipFill>
        <p:spPr>
          <a:xfrm>
            <a:off x="6625550" y="4718401"/>
            <a:ext cx="987176" cy="144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0"/>
          <p:cNvPicPr preferRelativeResize="0"/>
          <p:nvPr/>
        </p:nvPicPr>
        <p:blipFill rotWithShape="1">
          <a:blip r:embed="rId15">
            <a:alphaModFix/>
          </a:blip>
          <a:srcRect b="0" l="11308" r="14491" t="13629"/>
          <a:stretch/>
        </p:blipFill>
        <p:spPr>
          <a:xfrm>
            <a:off x="5391525" y="3832199"/>
            <a:ext cx="1167435" cy="181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0"/>
          <p:cNvPicPr preferRelativeResize="0"/>
          <p:nvPr/>
        </p:nvPicPr>
        <p:blipFill rotWithShape="1">
          <a:blip r:embed="rId16">
            <a:alphaModFix/>
          </a:blip>
          <a:srcRect b="0" l="12736" r="27940" t="0"/>
          <a:stretch/>
        </p:blipFill>
        <p:spPr>
          <a:xfrm>
            <a:off x="0" y="5111250"/>
            <a:ext cx="1757926" cy="222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0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790288" y="2119013"/>
            <a:ext cx="2490701" cy="186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0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730762" y="5509094"/>
            <a:ext cx="2415900" cy="1811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0"/>
          <p:cNvPicPr preferRelativeResize="0"/>
          <p:nvPr/>
        </p:nvPicPr>
        <p:blipFill rotWithShape="1">
          <a:blip r:embed="rId19">
            <a:alphaModFix/>
          </a:blip>
          <a:srcRect b="0" l="0" r="0" t="-17716"/>
          <a:stretch/>
        </p:blipFill>
        <p:spPr>
          <a:xfrm>
            <a:off x="1769112" y="4616238"/>
            <a:ext cx="2490699" cy="28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0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583037" y="3654225"/>
            <a:ext cx="1358938" cy="181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0"/>
          <p:cNvPicPr preferRelativeResize="0"/>
          <p:nvPr/>
        </p:nvPicPr>
        <p:blipFill rotWithShape="1">
          <a:blip r:embed="rId21">
            <a:alphaModFix/>
          </a:blip>
          <a:srcRect b="0" l="23574" r="37415" t="0"/>
          <a:stretch/>
        </p:blipFill>
        <p:spPr>
          <a:xfrm>
            <a:off x="6281011" y="3059075"/>
            <a:ext cx="897037" cy="172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1"/>
          <p:cNvSpPr txBox="1"/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4400"/>
              <a:buFont typeface="Calibri"/>
              <a:buNone/>
            </a:pPr>
            <a:r>
              <a:rPr lang="en-US"/>
              <a:t>Treasurer’s Report</a:t>
            </a:r>
            <a:endParaRPr/>
          </a:p>
        </p:txBody>
      </p:sp>
      <p:sp>
        <p:nvSpPr>
          <p:cNvPr id="228" name="Google Shape;228;p31"/>
          <p:cNvSpPr txBox="1"/>
          <p:nvPr>
            <p:ph idx="1" type="body"/>
          </p:nvPr>
        </p:nvSpPr>
        <p:spPr>
          <a:xfrm>
            <a:off x="457200" y="2051825"/>
            <a:ext cx="8382000" cy="45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 sz="2800"/>
              <a:t>Expenses: $30,540.69</a:t>
            </a:r>
            <a:endParaRPr b="1" sz="2800"/>
          </a:p>
          <a:p>
            <a:pPr indent="-406400" lvl="0" marL="914400" rtl="0" algn="l">
              <a:spcBef>
                <a:spcPts val="64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Operating Expenses:  $31.98</a:t>
            </a:r>
            <a:endParaRPr sz="2800"/>
          </a:p>
          <a:p>
            <a:pPr indent="-406400" lvl="0" marL="9144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TCYS: $22,466.50</a:t>
            </a:r>
            <a:endParaRPr sz="2800"/>
          </a:p>
          <a:p>
            <a:pPr indent="-406400" lvl="0" marL="9144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Sponsorships: $152.61</a:t>
            </a:r>
            <a:endParaRPr sz="2800"/>
          </a:p>
          <a:p>
            <a:pPr indent="-406400" lvl="0" marL="9144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Spirit Wear: $1,717.50 </a:t>
            </a:r>
            <a:endParaRPr sz="2800"/>
          </a:p>
          <a:p>
            <a:pPr indent="-406400" lvl="0" marL="9144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Other: $6,172.10</a:t>
            </a:r>
            <a:endParaRPr sz="2800"/>
          </a:p>
          <a:p>
            <a:pPr indent="0" lvl="0" marL="45720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 sz="2800"/>
              <a:t>Income: $1,351.33</a:t>
            </a:r>
            <a:endParaRPr sz="2800"/>
          </a:p>
          <a:p>
            <a:pPr indent="-406400" lvl="0" marL="914400" rtl="0" algn="l">
              <a:spcBef>
                <a:spcPts val="64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Other: $1,351.33</a:t>
            </a:r>
            <a:endParaRPr sz="2800"/>
          </a:p>
        </p:txBody>
      </p:sp>
      <p:sp>
        <p:nvSpPr>
          <p:cNvPr id="229" name="Google Shape;229;p31"/>
          <p:cNvSpPr txBox="1"/>
          <p:nvPr/>
        </p:nvSpPr>
        <p:spPr>
          <a:xfrm>
            <a:off x="4572000" y="1505275"/>
            <a:ext cx="4267200" cy="11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640"/>
              </a:spcBef>
              <a:spcAft>
                <a:spcPts val="0"/>
              </a:spcAft>
              <a:buNone/>
            </a:pPr>
            <a:r>
              <a:rPr b="1" i="1" lang="en-US" sz="28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Jan. </a:t>
            </a:r>
            <a:r>
              <a:rPr b="1" i="1" lang="en-US" sz="28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Net Cash Flow</a:t>
            </a:r>
            <a:endParaRPr b="1" i="1" sz="2800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Down $29,189.36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push dir="r"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2"/>
          <p:cNvSpPr txBox="1"/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2022 - 2023 LT FFA Sponsors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808"/>
              <a:buFont typeface="Arial"/>
              <a:buNone/>
            </a:pPr>
            <a:r>
              <a:rPr lang="en-US" sz="3955"/>
              <a:t>Thank you!!</a:t>
            </a:r>
            <a:endParaRPr sz="3955"/>
          </a:p>
        </p:txBody>
      </p:sp>
      <p:sp>
        <p:nvSpPr>
          <p:cNvPr id="236" name="Google Shape;236;p32"/>
          <p:cNvSpPr txBox="1"/>
          <p:nvPr>
            <p:ph idx="1" type="body"/>
          </p:nvPr>
        </p:nvSpPr>
        <p:spPr>
          <a:xfrm>
            <a:off x="457200" y="1492825"/>
            <a:ext cx="8382000" cy="5267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4100" u="sng"/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100" u="sng">
                <a:solidFill>
                  <a:srgbClr val="FFC000"/>
                </a:solidFill>
              </a:rPr>
              <a:t>Diamond Level</a:t>
            </a:r>
            <a:endParaRPr b="1" sz="4100" u="sng">
              <a:solidFill>
                <a:srgbClr val="FFC000"/>
              </a:solidFill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500"/>
              <a:t>H&amp;H Ranch Lakeway</a:t>
            </a:r>
            <a:endParaRPr sz="3500"/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500"/>
              <a:t>Pittenger CPA</a:t>
            </a:r>
            <a:endParaRPr sz="3500"/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500"/>
              <a:t>Wild Hare Construction</a:t>
            </a:r>
            <a:endParaRPr sz="3500"/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3500"/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 sz="4100" u="sng">
                <a:solidFill>
                  <a:srgbClr val="FFC000"/>
                </a:solidFill>
              </a:rPr>
              <a:t>Titanium Level</a:t>
            </a:r>
            <a:endParaRPr b="1" sz="4100" u="sng">
              <a:solidFill>
                <a:srgbClr val="FFC000"/>
              </a:solidFill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500"/>
              <a:t>Bosque River Construction</a:t>
            </a:r>
            <a:endParaRPr sz="3500"/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500"/>
              <a:t>The Crompton Family</a:t>
            </a:r>
            <a:endParaRPr sz="3500"/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237" name="Google Shape;237;p32"/>
          <p:cNvSpPr txBox="1"/>
          <p:nvPr/>
        </p:nvSpPr>
        <p:spPr>
          <a:xfrm>
            <a:off x="3164300" y="1275300"/>
            <a:ext cx="321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32"/>
          <p:cNvSpPr txBox="1"/>
          <p:nvPr/>
        </p:nvSpPr>
        <p:spPr>
          <a:xfrm>
            <a:off x="5839200" y="149282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3"/>
          <p:cNvSpPr txBox="1"/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2022 - 2023 LT FFA Sponsors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808"/>
              <a:buFont typeface="Arial"/>
              <a:buNone/>
            </a:pPr>
            <a:r>
              <a:rPr lang="en-US" sz="3955"/>
              <a:t>Thank you!!</a:t>
            </a:r>
            <a:endParaRPr sz="3955"/>
          </a:p>
        </p:txBody>
      </p:sp>
      <p:sp>
        <p:nvSpPr>
          <p:cNvPr id="245" name="Google Shape;245;p33"/>
          <p:cNvSpPr txBox="1"/>
          <p:nvPr>
            <p:ph idx="1" type="body"/>
          </p:nvPr>
        </p:nvSpPr>
        <p:spPr>
          <a:xfrm>
            <a:off x="457200" y="1492825"/>
            <a:ext cx="8382000" cy="5473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1" sz="3884" u="sng">
              <a:solidFill>
                <a:srgbClr val="FFC000"/>
              </a:solidFill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 sz="4708" u="sng">
                <a:solidFill>
                  <a:srgbClr val="FFC000"/>
                </a:solidFill>
              </a:rPr>
              <a:t>Platinum Level</a:t>
            </a:r>
            <a:endParaRPr b="1" sz="4708" u="sng">
              <a:solidFill>
                <a:srgbClr val="FFC000"/>
              </a:solidFill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4400"/>
              <a:t>Lakeway Veterinary Clinic</a:t>
            </a:r>
            <a:endParaRPr sz="4400"/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4400"/>
              <a:t>The Foxx Family</a:t>
            </a:r>
            <a:endParaRPr sz="4400"/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1" sz="3884" u="sng">
              <a:solidFill>
                <a:srgbClr val="FFC000"/>
              </a:solidFill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 sz="4658" u="sng">
                <a:solidFill>
                  <a:srgbClr val="FFC000"/>
                </a:solidFill>
              </a:rPr>
              <a:t>Gold Level</a:t>
            </a:r>
            <a:endParaRPr b="1" sz="4658" u="sng">
              <a:solidFill>
                <a:srgbClr val="FFC000"/>
              </a:solidFill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4386"/>
              <a:t>Oil Patch Gear</a:t>
            </a:r>
            <a:endParaRPr sz="4386"/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4386"/>
              <a:t>Papa Murphy’s - Lakeway</a:t>
            </a:r>
            <a:endParaRPr sz="4386"/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4386"/>
              <a:t>Personal U</a:t>
            </a:r>
            <a:endParaRPr sz="4386"/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4386"/>
              <a:t>Shipp Family Dentistry</a:t>
            </a:r>
            <a:endParaRPr sz="4386"/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4386"/>
              <a:t>Spicewood Vet Clinic</a:t>
            </a:r>
            <a:endParaRPr sz="4386"/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3571"/>
          </a:p>
        </p:txBody>
      </p:sp>
      <p:sp>
        <p:nvSpPr>
          <p:cNvPr id="246" name="Google Shape;246;p33"/>
          <p:cNvSpPr txBox="1"/>
          <p:nvPr/>
        </p:nvSpPr>
        <p:spPr>
          <a:xfrm>
            <a:off x="3164300" y="1275300"/>
            <a:ext cx="321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33"/>
          <p:cNvSpPr txBox="1"/>
          <p:nvPr/>
        </p:nvSpPr>
        <p:spPr>
          <a:xfrm>
            <a:off x="5839200" y="149282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Alumni templat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Alumni templat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